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8" r:id="rId2"/>
    <p:sldId id="259" r:id="rId3"/>
    <p:sldId id="268" r:id="rId4"/>
    <p:sldId id="274" r:id="rId5"/>
    <p:sldId id="257" r:id="rId6"/>
    <p:sldId id="275" r:id="rId7"/>
    <p:sldId id="276" r:id="rId8"/>
    <p:sldId id="277" r:id="rId9"/>
    <p:sldId id="279" r:id="rId10"/>
    <p:sldId id="278" r:id="rId11"/>
    <p:sldId id="280" r:id="rId12"/>
    <p:sldId id="281" r:id="rId13"/>
    <p:sldId id="283"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68" autoAdjust="0"/>
    <p:restoredTop sz="85868" autoAdjust="0"/>
  </p:normalViewPr>
  <p:slideViewPr>
    <p:cSldViewPr snapToGrid="0">
      <p:cViewPr varScale="1">
        <p:scale>
          <a:sx n="96" d="100"/>
          <a:sy n="96" d="100"/>
        </p:scale>
        <p:origin x="288"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20BB3-3CCB-4FE5-991B-82F6BCB48AF3}" type="datetimeFigureOut">
              <a:rPr lang="en-US" smtClean="0"/>
              <a:t>10/15/18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46DE6-3336-457D-A091-FA20AC1C536E}" type="slidenum">
              <a:rPr lang="en-US" smtClean="0"/>
              <a:t>‹#›</a:t>
            </a:fld>
            <a:endParaRPr lang="en-US"/>
          </a:p>
        </p:txBody>
      </p:sp>
    </p:spTree>
    <p:extLst>
      <p:ext uri="{BB962C8B-B14F-4D97-AF65-F5344CB8AC3E}">
        <p14:creationId xmlns:p14="http://schemas.microsoft.com/office/powerpoint/2010/main" val="1060720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3732108-E433-4FAE-BA83-93D2A9CC4A68}" type="slidenum">
              <a:rPr lang="en-GB" smtClean="0"/>
              <a:pPr>
                <a:defRPr/>
              </a:pPr>
              <a:t>13</a:t>
            </a:fld>
            <a:endParaRPr lang="en-GB" dirty="0"/>
          </a:p>
        </p:txBody>
      </p:sp>
    </p:spTree>
    <p:extLst>
      <p:ext uri="{BB962C8B-B14F-4D97-AF65-F5344CB8AC3E}">
        <p14:creationId xmlns:p14="http://schemas.microsoft.com/office/powerpoint/2010/main" val="1664148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10/15/18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33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37369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3811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8762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69709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249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10/15/18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50499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10/15/18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89307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10/15/18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648144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96611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10/15/18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97452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10/15/18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4563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creativecommons.org/licenses/by-sa/2.0/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5F9E98A-4FF4-43D6-9C48-6DF0E7F2D27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207A636-DC99-4588-80C4-9E069B97C3F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pic>
        <p:nvPicPr>
          <p:cNvPr id="13" name="Picture 12">
            <a:extLst>
              <a:ext uri="{FF2B5EF4-FFF2-40B4-BE49-F238E27FC236}">
                <a16:creationId xmlns:a16="http://schemas.microsoft.com/office/drawing/2014/main" id="{D4ED6A5F-3B06-48C5-850F-8045C4DF69AE}"/>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C9A60B9D-8DAC-4DA9-88DE-9911621A2B96}"/>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F2BAA51-3181-4303-929A-FCD9C33F8900}"/>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32523" y="960241"/>
            <a:ext cx="7678110" cy="4203872"/>
          </a:xfrm>
        </p:spPr>
        <p:txBody>
          <a:bodyPr anchor="ctr">
            <a:normAutofit/>
          </a:bodyPr>
          <a:lstStyle/>
          <a:p>
            <a:pPr algn="ctr"/>
            <a:r>
              <a:rPr lang="en-US" sz="5400" cap="none" dirty="0">
                <a:solidFill>
                  <a:schemeClr val="tx1">
                    <a:lumMod val="95000"/>
                  </a:schemeClr>
                </a:solidFill>
              </a:rPr>
              <a:t>How was the ‘political nation’ structured in 1603?</a:t>
            </a:r>
          </a:p>
        </p:txBody>
      </p:sp>
      <p:pic>
        <p:nvPicPr>
          <p:cNvPr id="5" name="Picture 4">
            <a:extLst>
              <a:ext uri="{FF2B5EF4-FFF2-40B4-BE49-F238E27FC236}">
                <a16:creationId xmlns:a16="http://schemas.microsoft.com/office/drawing/2014/main" id="{BD06B8FF-16D7-0C40-8FBC-8430281425D2}"/>
              </a:ext>
            </a:extLst>
          </p:cNvPr>
          <p:cNvPicPr>
            <a:picLocks noChangeAspect="1"/>
          </p:cNvPicPr>
          <p:nvPr/>
        </p:nvPicPr>
        <p:blipFill>
          <a:blip r:embed="rId3"/>
          <a:stretch>
            <a:fillRect/>
          </a:stretch>
        </p:blipFill>
        <p:spPr>
          <a:xfrm>
            <a:off x="8237079" y="1448160"/>
            <a:ext cx="3845224" cy="3118236"/>
          </a:xfrm>
          <a:prstGeom prst="rect">
            <a:avLst/>
          </a:prstGeom>
        </p:spPr>
      </p:pic>
    </p:spTree>
    <p:extLst>
      <p:ext uri="{BB962C8B-B14F-4D97-AF65-F5344CB8AC3E}">
        <p14:creationId xmlns:p14="http://schemas.microsoft.com/office/powerpoint/2010/main" val="122650558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CE0275-B45F-7941-8538-7B1EFBD9603C}"/>
              </a:ext>
            </a:extLst>
          </p:cNvPr>
          <p:cNvPicPr>
            <a:picLocks noChangeAspect="1"/>
          </p:cNvPicPr>
          <p:nvPr/>
        </p:nvPicPr>
        <p:blipFill>
          <a:blip r:embed="rId2"/>
          <a:stretch>
            <a:fillRect/>
          </a:stretch>
        </p:blipFill>
        <p:spPr>
          <a:xfrm>
            <a:off x="266700" y="0"/>
            <a:ext cx="5198636" cy="6914344"/>
          </a:xfrm>
          <a:prstGeom prst="rect">
            <a:avLst/>
          </a:prstGeom>
        </p:spPr>
      </p:pic>
      <p:pic>
        <p:nvPicPr>
          <p:cNvPr id="6" name="Picture 5">
            <a:extLst>
              <a:ext uri="{FF2B5EF4-FFF2-40B4-BE49-F238E27FC236}">
                <a16:creationId xmlns:a16="http://schemas.microsoft.com/office/drawing/2014/main" id="{6AC3C14A-332C-7C45-9D98-1C2B6717A74C}"/>
              </a:ext>
            </a:extLst>
          </p:cNvPr>
          <p:cNvPicPr>
            <a:picLocks noChangeAspect="1"/>
          </p:cNvPicPr>
          <p:nvPr/>
        </p:nvPicPr>
        <p:blipFill>
          <a:blip r:embed="rId3"/>
          <a:stretch>
            <a:fillRect/>
          </a:stretch>
        </p:blipFill>
        <p:spPr>
          <a:xfrm>
            <a:off x="6591300" y="0"/>
            <a:ext cx="4934415" cy="6858000"/>
          </a:xfrm>
          <a:prstGeom prst="rect">
            <a:avLst/>
          </a:prstGeom>
        </p:spPr>
      </p:pic>
      <p:sp>
        <p:nvSpPr>
          <p:cNvPr id="8" name="TextBox 7">
            <a:extLst>
              <a:ext uri="{FF2B5EF4-FFF2-40B4-BE49-F238E27FC236}">
                <a16:creationId xmlns:a16="http://schemas.microsoft.com/office/drawing/2014/main" id="{1BAD9676-D097-2047-A028-30707E4092CD}"/>
              </a:ext>
            </a:extLst>
          </p:cNvPr>
          <p:cNvSpPr txBox="1"/>
          <p:nvPr/>
        </p:nvSpPr>
        <p:spPr>
          <a:xfrm>
            <a:off x="5194300" y="5372100"/>
            <a:ext cx="2413000" cy="738664"/>
          </a:xfrm>
          <a:prstGeom prst="rect">
            <a:avLst/>
          </a:prstGeom>
          <a:solidFill>
            <a:schemeClr val="bg1"/>
          </a:solidFill>
        </p:spPr>
        <p:txBody>
          <a:bodyPr wrap="square" rtlCol="0">
            <a:spAutoFit/>
          </a:bodyPr>
          <a:lstStyle/>
          <a:p>
            <a:r>
              <a:rPr lang="en-US" sz="1400" dirty="0"/>
              <a:t>David Farr, </a:t>
            </a:r>
            <a:r>
              <a:rPr lang="en-US" sz="1400" i="1" dirty="0"/>
              <a:t>Stuart Britain and the Crisis of Monarchy 1603–1702 </a:t>
            </a:r>
            <a:r>
              <a:rPr lang="en-US" sz="1400" dirty="0"/>
              <a:t>(Oxford, 2015), pp3-4.</a:t>
            </a:r>
          </a:p>
        </p:txBody>
      </p:sp>
    </p:spTree>
    <p:extLst>
      <p:ext uri="{BB962C8B-B14F-4D97-AF65-F5344CB8AC3E}">
        <p14:creationId xmlns:p14="http://schemas.microsoft.com/office/powerpoint/2010/main" val="1333656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70A11-F605-5F4D-ABA9-F2C8F7EE7E19}"/>
              </a:ext>
            </a:extLst>
          </p:cNvPr>
          <p:cNvSpPr>
            <a:spLocks noGrp="1"/>
          </p:cNvSpPr>
          <p:nvPr>
            <p:ph type="title"/>
          </p:nvPr>
        </p:nvSpPr>
        <p:spPr>
          <a:xfrm>
            <a:off x="1440004" y="451413"/>
            <a:ext cx="9603275" cy="1159273"/>
          </a:xfrm>
        </p:spPr>
        <p:txBody>
          <a:bodyPr>
            <a:normAutofit fontScale="90000"/>
          </a:bodyPr>
          <a:lstStyle/>
          <a:p>
            <a:pPr algn="ctr"/>
            <a:r>
              <a:rPr lang="en-US" sz="4400" cap="none" dirty="0">
                <a:solidFill>
                  <a:srgbClr val="C00000"/>
                </a:solidFill>
              </a:rPr>
              <a:t>Plenary:</a:t>
            </a:r>
            <a:r>
              <a:rPr lang="en-US" sz="4400" cap="none" dirty="0"/>
              <a:t> How much of the monarch’s power could realistically be used?</a:t>
            </a:r>
          </a:p>
        </p:txBody>
      </p:sp>
      <p:sp>
        <p:nvSpPr>
          <p:cNvPr id="3" name="Content Placeholder 2">
            <a:extLst>
              <a:ext uri="{FF2B5EF4-FFF2-40B4-BE49-F238E27FC236}">
                <a16:creationId xmlns:a16="http://schemas.microsoft.com/office/drawing/2014/main" id="{6E8EB85D-6623-1745-8755-039CCEA51635}"/>
              </a:ext>
            </a:extLst>
          </p:cNvPr>
          <p:cNvSpPr>
            <a:spLocks noGrp="1"/>
          </p:cNvSpPr>
          <p:nvPr>
            <p:ph idx="1"/>
          </p:nvPr>
        </p:nvSpPr>
        <p:spPr>
          <a:xfrm>
            <a:off x="752356" y="1772731"/>
            <a:ext cx="10580292" cy="3759968"/>
          </a:xfrm>
        </p:spPr>
        <p:style>
          <a:lnRef idx="2">
            <a:schemeClr val="accent5">
              <a:shade val="50000"/>
            </a:schemeClr>
          </a:lnRef>
          <a:fillRef idx="1">
            <a:schemeClr val="accent5"/>
          </a:fillRef>
          <a:effectRef idx="0">
            <a:schemeClr val="accent5"/>
          </a:effectRef>
          <a:fontRef idx="minor">
            <a:schemeClr val="lt1"/>
          </a:fontRef>
        </p:style>
        <p:txBody>
          <a:bodyPr>
            <a:normAutofit fontScale="92500" lnSpcReduction="10000"/>
          </a:bodyPr>
          <a:lstStyle/>
          <a:p>
            <a:pPr marL="0" indent="0">
              <a:buNone/>
            </a:pPr>
            <a:r>
              <a:rPr lang="en-US" sz="2400" dirty="0"/>
              <a:t>‘When order seemed truly threatened, England’s rulers were ready enough to maintain it by flat repression. What is more significant, however, is that they preferred not to, and that such exercise of naked power was rarely required. In the light of the frequently expressed fears of members of the governing class, it is indeed ironic that when a serious breakdown of authority in the state did occur in 1642, it was a result, not of the allegedly anarchic propensities of the “beast with many heads”, but of a struggle for power among England’s rulers themselves…Riot posed no lasting threat in a society in which few men imagined any alternative social order.’</a:t>
            </a:r>
          </a:p>
          <a:p>
            <a:pPr marL="0" indent="0">
              <a:buNone/>
            </a:pPr>
            <a:r>
              <a:rPr lang="en-US" sz="2400" dirty="0"/>
              <a:t>Keith Wrightson, </a:t>
            </a:r>
            <a:r>
              <a:rPr lang="en-US" sz="2400" i="1" dirty="0"/>
              <a:t>English Society 1580-1680 </a:t>
            </a:r>
            <a:r>
              <a:rPr lang="en-US" sz="2400" dirty="0"/>
              <a:t>(Routledge, 1990), p 179.</a:t>
            </a:r>
          </a:p>
        </p:txBody>
      </p:sp>
      <p:sp>
        <p:nvSpPr>
          <p:cNvPr id="4" name="TextBox 3">
            <a:extLst>
              <a:ext uri="{FF2B5EF4-FFF2-40B4-BE49-F238E27FC236}">
                <a16:creationId xmlns:a16="http://schemas.microsoft.com/office/drawing/2014/main" id="{C1ACCB12-C3A4-C74B-A1F1-08EB8CCDC07C}"/>
              </a:ext>
            </a:extLst>
          </p:cNvPr>
          <p:cNvSpPr txBox="1"/>
          <p:nvPr/>
        </p:nvSpPr>
        <p:spPr>
          <a:xfrm>
            <a:off x="648182" y="5646096"/>
            <a:ext cx="10684466" cy="92333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dirty="0"/>
              <a:t>Look back at the Prerogative powers of the monarch, which ones would the monarch be least likely to use?</a:t>
            </a:r>
          </a:p>
          <a:p>
            <a:endParaRPr lang="en-US" dirty="0"/>
          </a:p>
          <a:p>
            <a:r>
              <a:rPr lang="en-US" dirty="0"/>
              <a:t>What can you infer from the source about the actual </a:t>
            </a:r>
            <a:r>
              <a:rPr lang="en-US" i="1" dirty="0"/>
              <a:t>de facto</a:t>
            </a:r>
            <a:r>
              <a:rPr lang="en-US" dirty="0"/>
              <a:t> power of the monarch?</a:t>
            </a:r>
          </a:p>
        </p:txBody>
      </p:sp>
    </p:spTree>
    <p:extLst>
      <p:ext uri="{BB962C8B-B14F-4D97-AF65-F5344CB8AC3E}">
        <p14:creationId xmlns:p14="http://schemas.microsoft.com/office/powerpoint/2010/main" val="3848135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A59E3-A54B-A84E-AC8C-A87F4354751F}"/>
              </a:ext>
            </a:extLst>
          </p:cNvPr>
          <p:cNvSpPr>
            <a:spLocks noGrp="1"/>
          </p:cNvSpPr>
          <p:nvPr>
            <p:ph type="title"/>
          </p:nvPr>
        </p:nvSpPr>
        <p:spPr/>
        <p:txBody>
          <a:bodyPr>
            <a:normAutofit/>
          </a:bodyPr>
          <a:lstStyle/>
          <a:p>
            <a:pPr algn="ctr"/>
            <a:r>
              <a:rPr lang="en-US" sz="4400" cap="none" dirty="0"/>
              <a:t>Homework</a:t>
            </a:r>
          </a:p>
        </p:txBody>
      </p:sp>
      <p:sp>
        <p:nvSpPr>
          <p:cNvPr id="3" name="Content Placeholder 2">
            <a:extLst>
              <a:ext uri="{FF2B5EF4-FFF2-40B4-BE49-F238E27FC236}">
                <a16:creationId xmlns:a16="http://schemas.microsoft.com/office/drawing/2014/main" id="{495DFCB2-9540-2C4F-8DAF-BFD905B02E8A}"/>
              </a:ext>
            </a:extLst>
          </p:cNvPr>
          <p:cNvSpPr>
            <a:spLocks noGrp="1"/>
          </p:cNvSpPr>
          <p:nvPr>
            <p:ph idx="1"/>
          </p:nvPr>
        </p:nvSpPr>
        <p:spPr>
          <a:xfrm>
            <a:off x="1451579" y="2015733"/>
            <a:ext cx="9603275" cy="1803914"/>
          </a:xfrm>
        </p:spPr>
        <p:txBody>
          <a:bodyPr>
            <a:normAutofit fontScale="77500" lnSpcReduction="20000"/>
          </a:bodyPr>
          <a:lstStyle/>
          <a:p>
            <a:pPr marL="0" indent="0">
              <a:buNone/>
            </a:pPr>
            <a:r>
              <a:rPr lang="en-US" sz="2800" dirty="0"/>
              <a:t>Create a plan for the following exam question:</a:t>
            </a:r>
          </a:p>
          <a:p>
            <a:pPr marL="0" indent="0">
              <a:buNone/>
            </a:pPr>
            <a:r>
              <a:rPr lang="en-US" sz="2800" dirty="0"/>
              <a:t>‘Early seventeenth-century monarchs had very limited powers’. Assess the validity of this view.</a:t>
            </a:r>
          </a:p>
          <a:p>
            <a:pPr marL="0" indent="0">
              <a:buNone/>
            </a:pPr>
            <a:r>
              <a:rPr lang="en-US" sz="2800" dirty="0"/>
              <a:t>Consider:</a:t>
            </a:r>
          </a:p>
        </p:txBody>
      </p:sp>
      <p:sp>
        <p:nvSpPr>
          <p:cNvPr id="4" name="TextBox 3">
            <a:extLst>
              <a:ext uri="{FF2B5EF4-FFF2-40B4-BE49-F238E27FC236}">
                <a16:creationId xmlns:a16="http://schemas.microsoft.com/office/drawing/2014/main" id="{7BD15F68-D776-1A4B-8745-3E43AF8B71CB}"/>
              </a:ext>
            </a:extLst>
          </p:cNvPr>
          <p:cNvSpPr txBox="1"/>
          <p:nvPr/>
        </p:nvSpPr>
        <p:spPr>
          <a:xfrm>
            <a:off x="1451579" y="3923818"/>
            <a:ext cx="3490811" cy="203132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a:t>Arguments in agreement:</a:t>
            </a:r>
          </a:p>
          <a:p>
            <a:endParaRPr lang="en-US" dirty="0"/>
          </a:p>
          <a:p>
            <a:endParaRPr lang="en-US" dirty="0"/>
          </a:p>
          <a:p>
            <a:endParaRPr lang="en-US" dirty="0"/>
          </a:p>
          <a:p>
            <a:endParaRPr lang="en-US" dirty="0"/>
          </a:p>
          <a:p>
            <a:endParaRPr lang="en-US" dirty="0"/>
          </a:p>
          <a:p>
            <a:endParaRPr lang="en-US" dirty="0"/>
          </a:p>
        </p:txBody>
      </p:sp>
      <p:sp>
        <p:nvSpPr>
          <p:cNvPr id="5" name="TextBox 4">
            <a:extLst>
              <a:ext uri="{FF2B5EF4-FFF2-40B4-BE49-F238E27FC236}">
                <a16:creationId xmlns:a16="http://schemas.microsoft.com/office/drawing/2014/main" id="{F795CFC6-DD41-8D46-B3C6-E45A2FBD3CB1}"/>
              </a:ext>
            </a:extLst>
          </p:cNvPr>
          <p:cNvSpPr txBox="1"/>
          <p:nvPr/>
        </p:nvSpPr>
        <p:spPr>
          <a:xfrm>
            <a:off x="7564043" y="3923818"/>
            <a:ext cx="3490811" cy="20313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US" dirty="0"/>
              <a:t>Arguments against:</a:t>
            </a:r>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74551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473" y="569842"/>
            <a:ext cx="8064896" cy="779719"/>
          </a:xfrm>
        </p:spPr>
        <p:txBody>
          <a:bodyPr/>
          <a:lstStyle/>
          <a:p>
            <a:r>
              <a:rPr lang="en-GB" dirty="0"/>
              <a:t>Notices</a:t>
            </a:r>
          </a:p>
        </p:txBody>
      </p:sp>
      <p:graphicFrame>
        <p:nvGraphicFramePr>
          <p:cNvPr id="4" name="Table 3"/>
          <p:cNvGraphicFramePr>
            <a:graphicFrameLocks noGrp="1"/>
          </p:cNvGraphicFramePr>
          <p:nvPr>
            <p:extLst>
              <p:ext uri="{D42A27DB-BD31-4B8C-83A1-F6EECF244321}">
                <p14:modId xmlns:p14="http://schemas.microsoft.com/office/powerpoint/2010/main" val="3963759236"/>
              </p:ext>
            </p:extLst>
          </p:nvPr>
        </p:nvGraphicFramePr>
        <p:xfrm>
          <a:off x="809473" y="1798479"/>
          <a:ext cx="8064896" cy="2912804"/>
        </p:xfrm>
        <a:graphic>
          <a:graphicData uri="http://schemas.openxmlformats.org/drawingml/2006/table">
            <a:tbl>
              <a:tblPr firstRow="1" firstCol="1" bandRow="1">
                <a:tableStyleId>{073A0DAA-6AF3-43AB-8588-CEC1D06C72B9}</a:tableStyleId>
              </a:tblPr>
              <a:tblGrid>
                <a:gridCol w="1636594">
                  <a:extLst>
                    <a:ext uri="{9D8B030D-6E8A-4147-A177-3AD203B41FA5}">
                      <a16:colId xmlns:a16="http://schemas.microsoft.com/office/drawing/2014/main" val="20000"/>
                    </a:ext>
                  </a:extLst>
                </a:gridCol>
                <a:gridCol w="6428302">
                  <a:extLst>
                    <a:ext uri="{9D8B030D-6E8A-4147-A177-3AD203B41FA5}">
                      <a16:colId xmlns:a16="http://schemas.microsoft.com/office/drawing/2014/main" val="20001"/>
                    </a:ext>
                  </a:extLst>
                </a:gridCol>
              </a:tblGrid>
              <a:tr h="345969">
                <a:tc>
                  <a:txBody>
                    <a:bodyPr/>
                    <a:lstStyle/>
                    <a:p>
                      <a:pPr algn="l">
                        <a:lnSpc>
                          <a:spcPct val="115000"/>
                        </a:lnSpc>
                        <a:spcAft>
                          <a:spcPts val="0"/>
                        </a:spcAft>
                      </a:pPr>
                      <a:r>
                        <a:rPr lang="en-GB" sz="1200" dirty="0">
                          <a:effectLst/>
                        </a:rPr>
                        <a:t>Title</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l">
                        <a:lnSpc>
                          <a:spcPct val="115000"/>
                        </a:lnSpc>
                        <a:spcAft>
                          <a:spcPts val="0"/>
                        </a:spcAft>
                      </a:pPr>
                      <a:r>
                        <a:rPr lang="en-GB" sz="1200" dirty="0">
                          <a:effectLst/>
                        </a:rPr>
                        <a:t>Copyright</a:t>
                      </a:r>
                      <a:r>
                        <a:rPr lang="en-GB" sz="1200" baseline="0" dirty="0">
                          <a:effectLst/>
                        </a:rPr>
                        <a:t> and Teaching</a:t>
                      </a:r>
                      <a:endParaRPr lang="en-GB" sz="1200" b="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546508">
                <a:tc>
                  <a:txBody>
                    <a:bodyPr/>
                    <a:lstStyle/>
                    <a:p>
                      <a:pPr algn="l">
                        <a:lnSpc>
                          <a:spcPct val="115000"/>
                        </a:lnSpc>
                        <a:spcAft>
                          <a:spcPts val="0"/>
                        </a:spcAft>
                      </a:pPr>
                      <a:r>
                        <a:rPr lang="en-GB" sz="1200" dirty="0">
                          <a:effectLst/>
                        </a:rPr>
                        <a:t>Author</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lnSpc>
                          <a:spcPct val="115000"/>
                        </a:lnSpc>
                        <a:spcAft>
                          <a:spcPts val="0"/>
                        </a:spcAft>
                      </a:pPr>
                      <a:r>
                        <a:rPr lang="en-GB" sz="1200" dirty="0">
                          <a:effectLst/>
                        </a:rPr>
                        <a:t>Thomas Finch, </a:t>
                      </a:r>
                      <a:r>
                        <a:rPr lang="en-GB" sz="1200" i="1" dirty="0">
                          <a:effectLst/>
                        </a:rPr>
                        <a:t>Manuscript Pamphleteering in Early Stuart England, </a:t>
                      </a:r>
                      <a:r>
                        <a:rPr lang="en-US" sz="1200" dirty="0">
                          <a:effectLst/>
                        </a:rPr>
                        <a:t>reused under a </a:t>
                      </a:r>
                      <a:r>
                        <a:rPr lang="en-US" sz="1200" u="sng" dirty="0">
                          <a:effectLst/>
                          <a:hlinkClick r:id="rId3"/>
                        </a:rPr>
                        <a:t>Creative Commons Attribution </a:t>
                      </a:r>
                      <a:r>
                        <a:rPr lang="en-US" sz="1200" u="sng" dirty="0">
                          <a:effectLst/>
                        </a:rPr>
                        <a:t>4.0 International (CC BY 4.0) license</a:t>
                      </a:r>
                      <a:r>
                        <a:rPr lang="en-US" sz="1200" dirty="0">
                          <a:effectLst/>
                        </a:rPr>
                        <a:t>.</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314516">
                <a:tc>
                  <a:txBody>
                    <a:bodyPr/>
                    <a:lstStyle/>
                    <a:p>
                      <a:pPr algn="l">
                        <a:lnSpc>
                          <a:spcPct val="115000"/>
                        </a:lnSpc>
                        <a:spcAft>
                          <a:spcPts val="0"/>
                        </a:spcAft>
                      </a:pPr>
                      <a:r>
                        <a:rPr lang="en-GB" sz="1200" dirty="0">
                          <a:effectLst/>
                        </a:rPr>
                        <a:t>Educational Level</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l">
                        <a:lnSpc>
                          <a:spcPct val="115000"/>
                        </a:lnSpc>
                        <a:spcAft>
                          <a:spcPts val="0"/>
                        </a:spcAft>
                      </a:pPr>
                      <a:r>
                        <a:rPr lang="en-GB" sz="1200" dirty="0">
                          <a:solidFill>
                            <a:schemeClr val="tx2"/>
                          </a:solidFill>
                          <a:effectLst/>
                          <a:latin typeface="+mn-lt"/>
                          <a:ea typeface="Tahoma" panose="020B0604030504040204" pitchFamily="34" charset="0"/>
                          <a:cs typeface="Tahoma" panose="020B0604030504040204" pitchFamily="34" charset="0"/>
                        </a:rPr>
                        <a:t>A-Level</a:t>
                      </a:r>
                    </a:p>
                  </a:txBody>
                  <a:tcPr marL="68580" marR="68580"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629033">
                <a:tc>
                  <a:txBody>
                    <a:bodyPr/>
                    <a:lstStyle/>
                    <a:p>
                      <a:pPr algn="l">
                        <a:lnSpc>
                          <a:spcPct val="115000"/>
                        </a:lnSpc>
                        <a:spcAft>
                          <a:spcPts val="0"/>
                        </a:spcAft>
                      </a:pPr>
                      <a:r>
                        <a:rPr lang="en-GB" sz="1200" dirty="0">
                          <a:effectLst/>
                        </a:rPr>
                        <a:t>Creative Commons Licence</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u="sng" dirty="0">
                          <a:effectLst/>
                        </a:rPr>
                        <a:t>Creative Commons Attribution 4.0 Internartional (CC BY 4.0) license.</a:t>
                      </a:r>
                      <a:r>
                        <a:rPr lang="en-US" sz="1200" dirty="0">
                          <a:effectLst/>
                        </a:rPr>
                        <a:t>.</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7"/>
                  </a:ext>
                </a:extLst>
              </a:tr>
              <a:tr h="1076778">
                <a:tc>
                  <a:txBody>
                    <a:bodyPr/>
                    <a:lstStyle/>
                    <a:p>
                      <a:pPr algn="l">
                        <a:lnSpc>
                          <a:spcPct val="115000"/>
                        </a:lnSpc>
                        <a:spcAft>
                          <a:spcPts val="0"/>
                        </a:spcAft>
                      </a:pPr>
                      <a:r>
                        <a:rPr lang="en-GB" sz="1200" dirty="0">
                          <a:effectLst/>
                        </a:rPr>
                        <a:t>Third party rights/ Exceptions</a:t>
                      </a:r>
                      <a:endParaRPr lang="en-GB" sz="1200" dirty="0">
                        <a:solidFill>
                          <a:schemeClr val="bg1"/>
                        </a:solidFill>
                        <a:effectLst/>
                        <a:latin typeface="+mn-lt"/>
                        <a:ea typeface="Tahoma" panose="020B0604030504040204" pitchFamily="34" charset="0"/>
                        <a:cs typeface="Tahom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l">
                        <a:lnSpc>
                          <a:spcPct val="115000"/>
                        </a:lnSpc>
                        <a:spcAft>
                          <a:spcPts val="0"/>
                        </a:spcAft>
                      </a:pPr>
                      <a:r>
                        <a:rPr lang="en-GB" sz="1200" baseline="0" dirty="0">
                          <a:solidFill>
                            <a:schemeClr val="tx1"/>
                          </a:solidFill>
                          <a:effectLst/>
                          <a:latin typeface="+mn-lt"/>
                          <a:ea typeface="Tahoma" panose="020B0604030504040204" pitchFamily="34" charset="0"/>
                          <a:cs typeface="Tahoma" panose="020B0604030504040204" pitchFamily="34" charset="0"/>
                        </a:rPr>
                        <a:t>Where content has been included without a licence, it has been used in a teaching context to support the aims of this session in accordance with ‘fair dealing’ under UK copyright law.</a:t>
                      </a:r>
                      <a:endParaRPr lang="en-GB" sz="1200" dirty="0">
                        <a:solidFill>
                          <a:schemeClr val="tx1"/>
                        </a:solidFill>
                        <a:effectLst/>
                        <a:latin typeface="+mn-lt"/>
                        <a:ea typeface="Tahoma" panose="020B0604030504040204" pitchFamily="34" charset="0"/>
                        <a:cs typeface="Tahoma" panose="020B0604030504040204" pitchFamily="34"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pic>
        <p:nvPicPr>
          <p:cNvPr id="2049"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032106" y="2348880"/>
            <a:ext cx="679178" cy="237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7075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9C51009-A09A-4689-8E6C-F8FC99E6A84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9EC65442-F244-409C-BF44-C5D6472E810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199"/>
            <a:ext cx="0" cy="429768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249961" y="1600199"/>
            <a:ext cx="3173482" cy="4297680"/>
          </a:xfrm>
        </p:spPr>
        <p:txBody>
          <a:bodyPr anchor="ctr">
            <a:normAutofit/>
          </a:bodyPr>
          <a:lstStyle/>
          <a:p>
            <a:pPr algn="ctr"/>
            <a:r>
              <a:rPr lang="en-US" dirty="0"/>
              <a:t>Lesson Objectives</a:t>
            </a:r>
          </a:p>
        </p:txBody>
      </p:sp>
      <p:sp>
        <p:nvSpPr>
          <p:cNvPr id="3" name="Content Placeholder 2"/>
          <p:cNvSpPr>
            <a:spLocks noGrp="1"/>
          </p:cNvSpPr>
          <p:nvPr>
            <p:ph type="body" idx="1"/>
          </p:nvPr>
        </p:nvSpPr>
        <p:spPr>
          <a:xfrm>
            <a:off x="4885151" y="1600199"/>
            <a:ext cx="6949040" cy="4880114"/>
          </a:xfrm>
        </p:spPr>
        <p:txBody>
          <a:bodyPr anchor="ctr">
            <a:noAutofit/>
          </a:bodyPr>
          <a:lstStyle/>
          <a:p>
            <a:pPr marL="0" indent="0">
              <a:buNone/>
            </a:pPr>
            <a:r>
              <a:rPr lang="en-US" sz="2400" dirty="0"/>
              <a:t>We are learning to:</a:t>
            </a:r>
          </a:p>
          <a:p>
            <a:r>
              <a:rPr lang="en-US" sz="2400" dirty="0"/>
              <a:t>Determine (D/C) the political relationship between each of the different levels of society.</a:t>
            </a:r>
          </a:p>
          <a:p>
            <a:r>
              <a:rPr lang="en-US" sz="2400" dirty="0"/>
              <a:t>Explain (C/B) how power was balanced between parliament and the monarchy at the beginning of the seventeenth century.</a:t>
            </a:r>
          </a:p>
          <a:p>
            <a:r>
              <a:rPr lang="en-US" sz="2400" dirty="0"/>
              <a:t>Evaluate (A) the extent of the monarch’s power in 1603.</a:t>
            </a:r>
          </a:p>
          <a:p>
            <a:pPr marL="0" indent="0">
              <a:buNone/>
            </a:pPr>
            <a:endParaRPr lang="en-US" sz="2400" dirty="0"/>
          </a:p>
        </p:txBody>
      </p:sp>
    </p:spTree>
    <p:extLst>
      <p:ext uri="{BB962C8B-B14F-4D97-AF65-F5344CB8AC3E}">
        <p14:creationId xmlns:p14="http://schemas.microsoft.com/office/powerpoint/2010/main" val="2855888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FF16C-24E8-C64A-A8D5-67FE60E21B7A}"/>
              </a:ext>
            </a:extLst>
          </p:cNvPr>
          <p:cNvSpPr>
            <a:spLocks noGrp="1"/>
          </p:cNvSpPr>
          <p:nvPr>
            <p:ph type="title"/>
          </p:nvPr>
        </p:nvSpPr>
        <p:spPr/>
        <p:txBody>
          <a:bodyPr/>
          <a:lstStyle/>
          <a:p>
            <a:pPr algn="ctr"/>
            <a:r>
              <a:rPr lang="en-US" sz="4400" cap="none" dirty="0"/>
              <a:t>Keywords</a:t>
            </a:r>
            <a:endParaRPr lang="en-US" cap="none" dirty="0"/>
          </a:p>
        </p:txBody>
      </p:sp>
      <p:sp>
        <p:nvSpPr>
          <p:cNvPr id="3" name="Content Placeholder 2">
            <a:extLst>
              <a:ext uri="{FF2B5EF4-FFF2-40B4-BE49-F238E27FC236}">
                <a16:creationId xmlns:a16="http://schemas.microsoft.com/office/drawing/2014/main" id="{71AB74BB-CBC0-B542-B650-B3869B066224}"/>
              </a:ext>
            </a:extLst>
          </p:cNvPr>
          <p:cNvSpPr>
            <a:spLocks noGrp="1"/>
          </p:cNvSpPr>
          <p:nvPr>
            <p:ph idx="1"/>
          </p:nvPr>
        </p:nvSpPr>
        <p:spPr>
          <a:xfrm>
            <a:off x="1451579" y="2015732"/>
            <a:ext cx="9603275" cy="3960998"/>
          </a:xfrm>
        </p:spPr>
        <p:txBody>
          <a:bodyPr>
            <a:normAutofit/>
          </a:bodyPr>
          <a:lstStyle/>
          <a:p>
            <a:r>
              <a:rPr lang="en-US" sz="2400" b="1" dirty="0"/>
              <a:t>Prerogative</a:t>
            </a:r>
            <a:r>
              <a:rPr lang="en-US" sz="2400" dirty="0"/>
              <a:t> -  The powers that the monarch believed it had held for generations and would continue to hold. For example, the power to call or dissolve Parliament or to declare war.</a:t>
            </a:r>
          </a:p>
          <a:p>
            <a:endParaRPr lang="en-US" sz="2400" dirty="0"/>
          </a:p>
          <a:p>
            <a:r>
              <a:rPr lang="en-US" sz="2400" b="1" dirty="0"/>
              <a:t>Subsidy – </a:t>
            </a:r>
            <a:r>
              <a:rPr lang="en-US" sz="2400" dirty="0"/>
              <a:t>A form of economic support towards the monarchy voted for by Parliament. This would often be collected through taxes on land and property.</a:t>
            </a:r>
            <a:endParaRPr lang="en-US" sz="2400" b="1" dirty="0"/>
          </a:p>
        </p:txBody>
      </p:sp>
    </p:spTree>
    <p:extLst>
      <p:ext uri="{BB962C8B-B14F-4D97-AF65-F5344CB8AC3E}">
        <p14:creationId xmlns:p14="http://schemas.microsoft.com/office/powerpoint/2010/main" val="305298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5BE00FA-BDFF-0745-9C90-A7BE241BC677}"/>
              </a:ext>
            </a:extLst>
          </p:cNvPr>
          <p:cNvSpPr/>
          <p:nvPr/>
        </p:nvSpPr>
        <p:spPr>
          <a:xfrm>
            <a:off x="0" y="1537252"/>
            <a:ext cx="6586330" cy="403187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600" dirty="0">
                <a:solidFill>
                  <a:schemeClr val="tx1"/>
                </a:solidFill>
              </a:rPr>
              <a:t>‘Monarchy is the true pattern of Divinity’.</a:t>
            </a:r>
          </a:p>
          <a:p>
            <a:r>
              <a:rPr lang="en-GB" sz="1600" dirty="0">
                <a:solidFill>
                  <a:schemeClr val="tx1"/>
                </a:solidFill>
              </a:rPr>
              <a:t>‘Their obedience…ought to be to him, as to God’s lieutenant on earth, obeying his commands in all things, except directly against God’.</a:t>
            </a:r>
          </a:p>
          <a:p>
            <a:r>
              <a:rPr lang="en-GB" sz="1600" dirty="0">
                <a:solidFill>
                  <a:schemeClr val="tx1"/>
                </a:solidFill>
              </a:rPr>
              <a:t>‘A good king, although he be above the law, will subject and frame his actions thereto, for example’s sake to his subjects, and of his own free-will, but not as subject or bound thereto.’</a:t>
            </a:r>
          </a:p>
          <a:p>
            <a:r>
              <a:rPr lang="en-GB" sz="1600" dirty="0">
                <a:solidFill>
                  <a:schemeClr val="tx1"/>
                </a:solidFill>
              </a:rPr>
              <a:t>‘A wicked king is sent by God for a curse to his people, to plague their sins’. </a:t>
            </a:r>
          </a:p>
          <a:p>
            <a:pPr algn="ctr"/>
            <a:r>
              <a:rPr lang="en-GB" sz="1600" b="1" dirty="0">
                <a:solidFill>
                  <a:schemeClr val="tx1"/>
                </a:solidFill>
              </a:rPr>
              <a:t>James VI,  </a:t>
            </a:r>
            <a:r>
              <a:rPr lang="en-GB" sz="1600" b="1" i="1" dirty="0" err="1">
                <a:solidFill>
                  <a:schemeClr val="tx1"/>
                </a:solidFill>
              </a:rPr>
              <a:t>Trew</a:t>
            </a:r>
            <a:r>
              <a:rPr lang="en-GB" sz="1600" b="1" i="1" dirty="0">
                <a:solidFill>
                  <a:schemeClr val="tx1"/>
                </a:solidFill>
              </a:rPr>
              <a:t> Law of Free Monarchies</a:t>
            </a:r>
            <a:r>
              <a:rPr lang="en-GB" sz="1600" b="1" dirty="0">
                <a:solidFill>
                  <a:schemeClr val="tx1"/>
                </a:solidFill>
              </a:rPr>
              <a:t> (1598)</a:t>
            </a:r>
          </a:p>
          <a:p>
            <a:pPr algn="ctr"/>
            <a:endParaRPr lang="en-GB" sz="1600" b="1" i="0" dirty="0">
              <a:solidFill>
                <a:schemeClr val="tx1"/>
              </a:solidFill>
              <a:effectLst/>
            </a:endParaRPr>
          </a:p>
          <a:p>
            <a:r>
              <a:rPr lang="en-GB" sz="1600" dirty="0">
                <a:solidFill>
                  <a:schemeClr val="tx1"/>
                </a:solidFill>
              </a:rPr>
              <a:t>‘The State of </a:t>
            </a:r>
            <a:r>
              <a:rPr lang="en-GB" sz="1600" cap="small" dirty="0">
                <a:solidFill>
                  <a:schemeClr val="tx1"/>
                </a:solidFill>
              </a:rPr>
              <a:t>Monarchy</a:t>
            </a:r>
            <a:r>
              <a:rPr lang="en-GB" sz="1600" dirty="0">
                <a:solidFill>
                  <a:schemeClr val="tx1"/>
                </a:solidFill>
              </a:rPr>
              <a:t> is the supreme thing upon Earth: for kings are not only God’s lieutenant upon Earth, and sit upon God’s throne, but even by God himself they are called Gods…for that they exercise a manner or resemblance of divine power upon Earth…as to dispute what God may do is blasphemy…so is it sedition in subjects to dispute what a king may do in the height of his power’.</a:t>
            </a:r>
          </a:p>
          <a:p>
            <a:pPr algn="ctr"/>
            <a:r>
              <a:rPr lang="en-GB" sz="1600" b="1" i="0" dirty="0">
                <a:solidFill>
                  <a:schemeClr val="tx1"/>
                </a:solidFill>
                <a:effectLst/>
              </a:rPr>
              <a:t>James VI &amp; I, </a:t>
            </a:r>
            <a:r>
              <a:rPr lang="en-GB" sz="1600" b="1" i="1" dirty="0">
                <a:solidFill>
                  <a:schemeClr val="tx1"/>
                </a:solidFill>
                <a:effectLst/>
              </a:rPr>
              <a:t>Speech to Parliament </a:t>
            </a:r>
            <a:r>
              <a:rPr lang="en-GB" sz="1600" b="1" dirty="0">
                <a:solidFill>
                  <a:schemeClr val="tx1"/>
                </a:solidFill>
                <a:effectLst/>
              </a:rPr>
              <a:t>(21 March 1610)</a:t>
            </a:r>
          </a:p>
        </p:txBody>
      </p:sp>
      <p:sp>
        <p:nvSpPr>
          <p:cNvPr id="5" name="TextBox 4">
            <a:extLst>
              <a:ext uri="{FF2B5EF4-FFF2-40B4-BE49-F238E27FC236}">
                <a16:creationId xmlns:a16="http://schemas.microsoft.com/office/drawing/2014/main" id="{E65545C5-B29E-2947-B9B3-9E170C4F1E6A}"/>
              </a:ext>
            </a:extLst>
          </p:cNvPr>
          <p:cNvSpPr txBox="1"/>
          <p:nvPr/>
        </p:nvSpPr>
        <p:spPr>
          <a:xfrm>
            <a:off x="1099930" y="596348"/>
            <a:ext cx="9475305" cy="830997"/>
          </a:xfrm>
          <a:prstGeom prst="rect">
            <a:avLst/>
          </a:prstGeom>
          <a:noFill/>
        </p:spPr>
        <p:txBody>
          <a:bodyPr wrap="square" rtlCol="0">
            <a:spAutoFit/>
          </a:bodyPr>
          <a:lstStyle/>
          <a:p>
            <a:pPr algn="ctr"/>
            <a:r>
              <a:rPr lang="en-US" sz="4800" dirty="0">
                <a:latin typeface="+mj-lt"/>
              </a:rPr>
              <a:t>Starter: ‘Divine Right’</a:t>
            </a:r>
          </a:p>
        </p:txBody>
      </p:sp>
      <p:sp>
        <p:nvSpPr>
          <p:cNvPr id="6" name="TextBox 5">
            <a:extLst>
              <a:ext uri="{FF2B5EF4-FFF2-40B4-BE49-F238E27FC236}">
                <a16:creationId xmlns:a16="http://schemas.microsoft.com/office/drawing/2014/main" id="{DB73C4BB-3C28-2241-A1A4-B7A3698AA9C8}"/>
              </a:ext>
            </a:extLst>
          </p:cNvPr>
          <p:cNvSpPr txBox="1"/>
          <p:nvPr/>
        </p:nvSpPr>
        <p:spPr>
          <a:xfrm>
            <a:off x="8044070" y="2049550"/>
            <a:ext cx="3511826" cy="1938992"/>
          </a:xfrm>
          <a:prstGeom prst="rect">
            <a:avLst/>
          </a:prstGeom>
          <a:noFill/>
        </p:spPr>
        <p:txBody>
          <a:bodyPr wrap="square" rtlCol="0">
            <a:spAutoFit/>
          </a:bodyPr>
          <a:lstStyle/>
          <a:p>
            <a:r>
              <a:rPr lang="en-US" sz="2000" dirty="0"/>
              <a:t>What can you infer from these sources?</a:t>
            </a:r>
          </a:p>
          <a:p>
            <a:endParaRPr lang="en-US" sz="2000" dirty="0"/>
          </a:p>
          <a:p>
            <a:r>
              <a:rPr lang="en-US" sz="2000" dirty="0"/>
              <a:t>Why is James so keen to underline his own importance on earth?</a:t>
            </a:r>
          </a:p>
        </p:txBody>
      </p:sp>
      <p:sp>
        <p:nvSpPr>
          <p:cNvPr id="7" name="TextBox 6">
            <a:extLst>
              <a:ext uri="{FF2B5EF4-FFF2-40B4-BE49-F238E27FC236}">
                <a16:creationId xmlns:a16="http://schemas.microsoft.com/office/drawing/2014/main" id="{D75A1815-33CC-7249-B910-CB0036E11E1B}"/>
              </a:ext>
            </a:extLst>
          </p:cNvPr>
          <p:cNvSpPr txBox="1"/>
          <p:nvPr/>
        </p:nvSpPr>
        <p:spPr>
          <a:xfrm>
            <a:off x="7924800" y="4094922"/>
            <a:ext cx="3975652" cy="193899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US" sz="2400" dirty="0"/>
              <a:t>Challenge:</a:t>
            </a:r>
          </a:p>
          <a:p>
            <a:endParaRPr lang="en-US" sz="2400" dirty="0"/>
          </a:p>
          <a:p>
            <a:r>
              <a:rPr lang="en-US" sz="2400" dirty="0"/>
              <a:t>According to this who is the only person who can ‘dispute what a King may do’?</a:t>
            </a:r>
          </a:p>
        </p:txBody>
      </p:sp>
      <p:sp useBgFill="1">
        <p:nvSpPr>
          <p:cNvPr id="2" name="TextBox 1">
            <a:extLst>
              <a:ext uri="{FF2B5EF4-FFF2-40B4-BE49-F238E27FC236}">
                <a16:creationId xmlns:a16="http://schemas.microsoft.com/office/drawing/2014/main" id="{65EE8E1F-329D-924D-90C4-14D54B399DF2}"/>
              </a:ext>
            </a:extLst>
          </p:cNvPr>
          <p:cNvSpPr txBox="1"/>
          <p:nvPr/>
        </p:nvSpPr>
        <p:spPr>
          <a:xfrm>
            <a:off x="0" y="5657671"/>
            <a:ext cx="3175000" cy="1200329"/>
          </a:xfrm>
          <a:prstGeom prst="rect">
            <a:avLst/>
          </a:prstGeom>
        </p:spPr>
        <p:txBody>
          <a:bodyPr wrap="square" rtlCol="0">
            <a:spAutoFit/>
          </a:bodyPr>
          <a:lstStyle/>
          <a:p>
            <a:r>
              <a:rPr lang="en-US" dirty="0"/>
              <a:t>King James VI and I, </a:t>
            </a:r>
            <a:r>
              <a:rPr lang="en-US" i="1" dirty="0"/>
              <a:t>Political Writings</a:t>
            </a:r>
            <a:r>
              <a:rPr lang="en-US" dirty="0"/>
              <a:t>, ed. Johann P.  Sommerville (Cambridge, 1994), 64–79, 181–184.</a:t>
            </a:r>
          </a:p>
        </p:txBody>
      </p:sp>
    </p:spTree>
    <p:extLst>
      <p:ext uri="{BB962C8B-B14F-4D97-AF65-F5344CB8AC3E}">
        <p14:creationId xmlns:p14="http://schemas.microsoft.com/office/powerpoint/2010/main" val="214478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078" y="487527"/>
            <a:ext cx="11093129" cy="1049235"/>
          </a:xfrm>
        </p:spPr>
        <p:txBody>
          <a:bodyPr>
            <a:normAutofit fontScale="90000"/>
          </a:bodyPr>
          <a:lstStyle/>
          <a:p>
            <a:pPr algn="ctr"/>
            <a:r>
              <a:rPr lang="en-US" sz="4400" cap="none" dirty="0">
                <a:cs typeface="Comic Sans MS"/>
              </a:rPr>
              <a:t>What was the theory of the ‘Divine Right of Kings’?</a:t>
            </a:r>
          </a:p>
        </p:txBody>
      </p:sp>
      <p:sp>
        <p:nvSpPr>
          <p:cNvPr id="3" name="Content Placeholder 2"/>
          <p:cNvSpPr>
            <a:spLocks noGrp="1"/>
          </p:cNvSpPr>
          <p:nvPr>
            <p:ph idx="1"/>
          </p:nvPr>
        </p:nvSpPr>
        <p:spPr>
          <a:xfrm>
            <a:off x="1033670" y="2015732"/>
            <a:ext cx="10536537" cy="3994924"/>
          </a:xfrm>
        </p:spPr>
        <p:txBody>
          <a:bodyPr>
            <a:normAutofit/>
          </a:bodyPr>
          <a:lstStyle/>
          <a:p>
            <a:pPr marL="457200" indent="-457200">
              <a:buAutoNum type="arabicParenR"/>
            </a:pPr>
            <a:r>
              <a:rPr lang="en-US" dirty="0">
                <a:solidFill>
                  <a:srgbClr val="000000"/>
                </a:solidFill>
                <a:cs typeface="Comic Sans MS"/>
              </a:rPr>
              <a:t>When did ‘Divine Right’ theory emerge? How did it help to maintain control?</a:t>
            </a:r>
          </a:p>
          <a:p>
            <a:pPr marL="457200" indent="-457200">
              <a:buAutoNum type="arabicParenR"/>
            </a:pPr>
            <a:endParaRPr lang="en-US" dirty="0">
              <a:solidFill>
                <a:srgbClr val="000000"/>
              </a:solidFill>
              <a:cs typeface="Comic Sans MS"/>
            </a:endParaRPr>
          </a:p>
          <a:p>
            <a:pPr marL="457200" indent="-457200">
              <a:buAutoNum type="arabicParenR"/>
            </a:pPr>
            <a:r>
              <a:rPr lang="en-US" dirty="0">
                <a:solidFill>
                  <a:srgbClr val="000000"/>
                </a:solidFill>
                <a:cs typeface="Comic Sans MS"/>
              </a:rPr>
              <a:t>Why was the Divine Right of Kings more important to Protestant monarchs after the Reformation?</a:t>
            </a:r>
          </a:p>
          <a:p>
            <a:pPr marL="457200" indent="-457200">
              <a:buAutoNum type="arabicParenR"/>
            </a:pPr>
            <a:endParaRPr lang="en-US" dirty="0">
              <a:solidFill>
                <a:srgbClr val="000000"/>
              </a:solidFill>
              <a:cs typeface="Comic Sans MS"/>
            </a:endParaRPr>
          </a:p>
          <a:p>
            <a:pPr marL="457200" indent="-457200">
              <a:buAutoNum type="arabicParenR"/>
            </a:pPr>
            <a:r>
              <a:rPr lang="en-US" dirty="0">
                <a:solidFill>
                  <a:srgbClr val="000000"/>
                </a:solidFill>
                <a:cs typeface="Comic Sans MS"/>
              </a:rPr>
              <a:t>Why did ordinary people feel like they had to support Divine Right monarchs?</a:t>
            </a:r>
          </a:p>
          <a:p>
            <a:pPr marL="457200" indent="-457200">
              <a:buAutoNum type="arabicParenR"/>
            </a:pPr>
            <a:endParaRPr lang="en-US" dirty="0">
              <a:solidFill>
                <a:srgbClr val="000000"/>
              </a:solidFill>
              <a:cs typeface="Comic Sans MS"/>
            </a:endParaRPr>
          </a:p>
          <a:p>
            <a:pPr marL="457200" indent="-457200">
              <a:buAutoNum type="arabicParenR"/>
            </a:pPr>
            <a:r>
              <a:rPr lang="en-US" dirty="0">
                <a:solidFill>
                  <a:srgbClr val="000000"/>
                </a:solidFill>
                <a:cs typeface="Comic Sans MS"/>
              </a:rPr>
              <a:t>What was the opinion of James I on the Divine Right of Kings?</a:t>
            </a:r>
          </a:p>
        </p:txBody>
      </p:sp>
    </p:spTree>
    <p:extLst>
      <p:ext uri="{BB962C8B-B14F-4D97-AF65-F5344CB8AC3E}">
        <p14:creationId xmlns:p14="http://schemas.microsoft.com/office/powerpoint/2010/main" val="4077474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264135-8056-7B4E-ACFB-48A0943D5CCE}"/>
              </a:ext>
            </a:extLst>
          </p:cNvPr>
          <p:cNvPicPr>
            <a:picLocks noChangeAspect="1"/>
          </p:cNvPicPr>
          <p:nvPr/>
        </p:nvPicPr>
        <p:blipFill>
          <a:blip r:embed="rId2"/>
          <a:stretch>
            <a:fillRect/>
          </a:stretch>
        </p:blipFill>
        <p:spPr>
          <a:xfrm>
            <a:off x="2902225" y="1925942"/>
            <a:ext cx="6569213" cy="4932058"/>
          </a:xfrm>
          <a:prstGeom prst="rect">
            <a:avLst/>
          </a:prstGeom>
        </p:spPr>
      </p:pic>
      <p:sp>
        <p:nvSpPr>
          <p:cNvPr id="5" name="TextBox 4">
            <a:extLst>
              <a:ext uri="{FF2B5EF4-FFF2-40B4-BE49-F238E27FC236}">
                <a16:creationId xmlns:a16="http://schemas.microsoft.com/office/drawing/2014/main" id="{88449017-CB48-C143-B4AE-64ABD2662C28}"/>
              </a:ext>
            </a:extLst>
          </p:cNvPr>
          <p:cNvSpPr txBox="1"/>
          <p:nvPr/>
        </p:nvSpPr>
        <p:spPr>
          <a:xfrm>
            <a:off x="1815548" y="463826"/>
            <a:ext cx="9342782" cy="646331"/>
          </a:xfrm>
          <a:prstGeom prst="rect">
            <a:avLst/>
          </a:prstGeom>
          <a:noFill/>
        </p:spPr>
        <p:txBody>
          <a:bodyPr wrap="square" rtlCol="0">
            <a:spAutoFit/>
          </a:bodyPr>
          <a:lstStyle/>
          <a:p>
            <a:pPr algn="ctr"/>
            <a:r>
              <a:rPr lang="en-US" sz="3600" dirty="0">
                <a:latin typeface="+mj-lt"/>
              </a:rPr>
              <a:t>The modern day political system (21</a:t>
            </a:r>
            <a:r>
              <a:rPr lang="en-US" sz="3600" baseline="30000" dirty="0">
                <a:latin typeface="+mj-lt"/>
              </a:rPr>
              <a:t>st</a:t>
            </a:r>
            <a:r>
              <a:rPr lang="en-US" sz="3600" dirty="0">
                <a:latin typeface="+mj-lt"/>
              </a:rPr>
              <a:t> Century)</a:t>
            </a:r>
          </a:p>
        </p:txBody>
      </p:sp>
    </p:spTree>
    <p:extLst>
      <p:ext uri="{BB962C8B-B14F-4D97-AF65-F5344CB8AC3E}">
        <p14:creationId xmlns:p14="http://schemas.microsoft.com/office/powerpoint/2010/main" val="1357395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E3EDD6D-2244-9744-8D5E-43B31C6F6BE4}"/>
              </a:ext>
            </a:extLst>
          </p:cNvPr>
          <p:cNvSpPr txBox="1"/>
          <p:nvPr/>
        </p:nvSpPr>
        <p:spPr>
          <a:xfrm>
            <a:off x="1237486" y="371228"/>
            <a:ext cx="9342782" cy="646331"/>
          </a:xfrm>
          <a:prstGeom prst="rect">
            <a:avLst/>
          </a:prstGeom>
          <a:noFill/>
        </p:spPr>
        <p:txBody>
          <a:bodyPr wrap="square" rtlCol="0">
            <a:spAutoFit/>
          </a:bodyPr>
          <a:lstStyle/>
          <a:p>
            <a:pPr algn="ctr"/>
            <a:r>
              <a:rPr lang="en-US" sz="3600" dirty="0">
                <a:latin typeface="+mj-lt"/>
              </a:rPr>
              <a:t>The seventeenth-century political system</a:t>
            </a:r>
          </a:p>
        </p:txBody>
      </p:sp>
      <p:sp>
        <p:nvSpPr>
          <p:cNvPr id="7" name="TextBox 6">
            <a:extLst>
              <a:ext uri="{FF2B5EF4-FFF2-40B4-BE49-F238E27FC236}">
                <a16:creationId xmlns:a16="http://schemas.microsoft.com/office/drawing/2014/main" id="{4C493EF3-CAD9-2F43-990D-4D962EB77BDC}"/>
              </a:ext>
            </a:extLst>
          </p:cNvPr>
          <p:cNvSpPr txBox="1"/>
          <p:nvPr/>
        </p:nvSpPr>
        <p:spPr>
          <a:xfrm>
            <a:off x="9051403" y="1944547"/>
            <a:ext cx="2963119" cy="31700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2000" dirty="0"/>
              <a:t>An unwritten constitution – England’s rules on how to govern are not written in a single document. Instead they are made up of a number of different Parliamentary statutes, tradition and custom, common law and the Magna Carta.</a:t>
            </a:r>
          </a:p>
        </p:txBody>
      </p:sp>
      <p:pic>
        <p:nvPicPr>
          <p:cNvPr id="3" name="Picture 2">
            <a:extLst>
              <a:ext uri="{FF2B5EF4-FFF2-40B4-BE49-F238E27FC236}">
                <a16:creationId xmlns:a16="http://schemas.microsoft.com/office/drawing/2014/main" id="{F0CF85BB-C9E5-4C49-998D-A639642424CA}"/>
              </a:ext>
            </a:extLst>
          </p:cNvPr>
          <p:cNvPicPr>
            <a:picLocks noChangeAspect="1"/>
          </p:cNvPicPr>
          <p:nvPr/>
        </p:nvPicPr>
        <p:blipFill>
          <a:blip r:embed="rId2"/>
          <a:stretch>
            <a:fillRect/>
          </a:stretch>
        </p:blipFill>
        <p:spPr>
          <a:xfrm>
            <a:off x="1752600" y="1848924"/>
            <a:ext cx="6716438" cy="4031176"/>
          </a:xfrm>
          <a:prstGeom prst="rect">
            <a:avLst/>
          </a:prstGeom>
        </p:spPr>
      </p:pic>
      <p:sp>
        <p:nvSpPr>
          <p:cNvPr id="4" name="TextBox 3">
            <a:extLst>
              <a:ext uri="{FF2B5EF4-FFF2-40B4-BE49-F238E27FC236}">
                <a16:creationId xmlns:a16="http://schemas.microsoft.com/office/drawing/2014/main" id="{31AF6C93-2203-9E40-9466-4C8624CB098C}"/>
              </a:ext>
            </a:extLst>
          </p:cNvPr>
          <p:cNvSpPr txBox="1"/>
          <p:nvPr/>
        </p:nvSpPr>
        <p:spPr>
          <a:xfrm>
            <a:off x="0" y="5114646"/>
            <a:ext cx="1752600" cy="923330"/>
          </a:xfrm>
          <a:prstGeom prst="rect">
            <a:avLst/>
          </a:prstGeom>
          <a:noFill/>
        </p:spPr>
        <p:txBody>
          <a:bodyPr wrap="square" rtlCol="0">
            <a:spAutoFit/>
          </a:bodyPr>
          <a:lstStyle/>
          <a:p>
            <a:r>
              <a:rPr lang="en-US" sz="1200" dirty="0"/>
              <a:t>David Farr, </a:t>
            </a:r>
            <a:r>
              <a:rPr lang="en-US" sz="1200" i="1" dirty="0"/>
              <a:t>Stuart Britain and the Crisis of Monarchy </a:t>
            </a:r>
            <a:r>
              <a:rPr lang="en-US" sz="1200" dirty="0"/>
              <a:t>(Oxford, 2015), p1.</a:t>
            </a:r>
          </a:p>
          <a:p>
            <a:endParaRPr lang="en-US" dirty="0"/>
          </a:p>
        </p:txBody>
      </p:sp>
    </p:spTree>
    <p:extLst>
      <p:ext uri="{BB962C8B-B14F-4D97-AF65-F5344CB8AC3E}">
        <p14:creationId xmlns:p14="http://schemas.microsoft.com/office/powerpoint/2010/main" val="1803474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46236-6F73-2145-ACFD-CCFEFD99B0C4}"/>
              </a:ext>
            </a:extLst>
          </p:cNvPr>
          <p:cNvSpPr>
            <a:spLocks noGrp="1"/>
          </p:cNvSpPr>
          <p:nvPr>
            <p:ph type="title"/>
          </p:nvPr>
        </p:nvSpPr>
        <p:spPr>
          <a:xfrm>
            <a:off x="1451579" y="416689"/>
            <a:ext cx="9603275" cy="1437065"/>
          </a:xfrm>
        </p:spPr>
        <p:txBody>
          <a:bodyPr>
            <a:normAutofit/>
          </a:bodyPr>
          <a:lstStyle/>
          <a:p>
            <a:pPr algn="ctr"/>
            <a:r>
              <a:rPr lang="en-US" sz="3600" cap="none" dirty="0"/>
              <a:t>What are the differences between modern and early modern ‘political nations’?</a:t>
            </a:r>
          </a:p>
        </p:txBody>
      </p:sp>
      <p:pic>
        <p:nvPicPr>
          <p:cNvPr id="4" name="Picture 3">
            <a:extLst>
              <a:ext uri="{FF2B5EF4-FFF2-40B4-BE49-F238E27FC236}">
                <a16:creationId xmlns:a16="http://schemas.microsoft.com/office/drawing/2014/main" id="{4E25CD0B-026B-D844-99EB-138265096DEB}"/>
              </a:ext>
            </a:extLst>
          </p:cNvPr>
          <p:cNvPicPr>
            <a:picLocks noChangeAspect="1"/>
          </p:cNvPicPr>
          <p:nvPr/>
        </p:nvPicPr>
        <p:blipFill>
          <a:blip r:embed="rId2"/>
          <a:stretch>
            <a:fillRect/>
          </a:stretch>
        </p:blipFill>
        <p:spPr>
          <a:xfrm>
            <a:off x="4294533" y="1983813"/>
            <a:ext cx="3530676" cy="2650774"/>
          </a:xfrm>
          <a:prstGeom prst="rect">
            <a:avLst/>
          </a:prstGeom>
        </p:spPr>
      </p:pic>
      <p:sp>
        <p:nvSpPr>
          <p:cNvPr id="6" name="TextBox 5">
            <a:extLst>
              <a:ext uri="{FF2B5EF4-FFF2-40B4-BE49-F238E27FC236}">
                <a16:creationId xmlns:a16="http://schemas.microsoft.com/office/drawing/2014/main" id="{6166389B-9890-7443-94E4-FE4D53207DE2}"/>
              </a:ext>
            </a:extLst>
          </p:cNvPr>
          <p:cNvSpPr txBox="1"/>
          <p:nvPr/>
        </p:nvSpPr>
        <p:spPr>
          <a:xfrm>
            <a:off x="7964430" y="2868447"/>
            <a:ext cx="625033" cy="369332"/>
          </a:xfrm>
          <a:prstGeom prst="rect">
            <a:avLst/>
          </a:prstGeom>
          <a:noFill/>
        </p:spPr>
        <p:txBody>
          <a:bodyPr wrap="square" rtlCol="0">
            <a:spAutoFit/>
          </a:bodyPr>
          <a:lstStyle/>
          <a:p>
            <a:r>
              <a:rPr lang="en-US" dirty="0"/>
              <a:t>VS.</a:t>
            </a:r>
          </a:p>
        </p:txBody>
      </p:sp>
      <p:cxnSp>
        <p:nvCxnSpPr>
          <p:cNvPr id="8" name="Straight Connector 7">
            <a:extLst>
              <a:ext uri="{FF2B5EF4-FFF2-40B4-BE49-F238E27FC236}">
                <a16:creationId xmlns:a16="http://schemas.microsoft.com/office/drawing/2014/main" id="{0B4BEAD0-8BE6-6E45-85FC-6C44F9C3F652}"/>
              </a:ext>
            </a:extLst>
          </p:cNvPr>
          <p:cNvCxnSpPr/>
          <p:nvPr/>
        </p:nvCxnSpPr>
        <p:spPr>
          <a:xfrm>
            <a:off x="1979271" y="2071869"/>
            <a:ext cx="0" cy="3877518"/>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a:extLst>
              <a:ext uri="{FF2B5EF4-FFF2-40B4-BE49-F238E27FC236}">
                <a16:creationId xmlns:a16="http://schemas.microsoft.com/office/drawing/2014/main" id="{6D92A800-61C8-D345-AE73-56CFECB8C0EE}"/>
              </a:ext>
            </a:extLst>
          </p:cNvPr>
          <p:cNvCxnSpPr>
            <a:cxnSpLocks/>
          </p:cNvCxnSpPr>
          <p:nvPr/>
        </p:nvCxnSpPr>
        <p:spPr>
          <a:xfrm>
            <a:off x="254643" y="2476982"/>
            <a:ext cx="3588152"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a:extLst>
              <a:ext uri="{FF2B5EF4-FFF2-40B4-BE49-F238E27FC236}">
                <a16:creationId xmlns:a16="http://schemas.microsoft.com/office/drawing/2014/main" id="{B63211B3-D1CA-8B4B-BB25-BAE1E755219A}"/>
              </a:ext>
            </a:extLst>
          </p:cNvPr>
          <p:cNvSpPr txBox="1"/>
          <p:nvPr/>
        </p:nvSpPr>
        <p:spPr>
          <a:xfrm>
            <a:off x="254643" y="2071869"/>
            <a:ext cx="1585732" cy="400110"/>
          </a:xfrm>
          <a:prstGeom prst="rect">
            <a:avLst/>
          </a:prstGeom>
          <a:noFill/>
        </p:spPr>
        <p:txBody>
          <a:bodyPr wrap="square" rtlCol="0">
            <a:spAutoFit/>
          </a:bodyPr>
          <a:lstStyle/>
          <a:p>
            <a:r>
              <a:rPr lang="en-US" sz="2000" dirty="0"/>
              <a:t>Similarities</a:t>
            </a:r>
          </a:p>
        </p:txBody>
      </p:sp>
      <p:sp>
        <p:nvSpPr>
          <p:cNvPr id="15" name="TextBox 14">
            <a:extLst>
              <a:ext uri="{FF2B5EF4-FFF2-40B4-BE49-F238E27FC236}">
                <a16:creationId xmlns:a16="http://schemas.microsoft.com/office/drawing/2014/main" id="{E668D795-7422-4147-BB38-9C66E3857B4A}"/>
              </a:ext>
            </a:extLst>
          </p:cNvPr>
          <p:cNvSpPr txBox="1"/>
          <p:nvPr/>
        </p:nvSpPr>
        <p:spPr>
          <a:xfrm>
            <a:off x="2257063" y="2071869"/>
            <a:ext cx="1585732" cy="369332"/>
          </a:xfrm>
          <a:prstGeom prst="rect">
            <a:avLst/>
          </a:prstGeom>
          <a:noFill/>
        </p:spPr>
        <p:txBody>
          <a:bodyPr wrap="square" rtlCol="0">
            <a:spAutoFit/>
          </a:bodyPr>
          <a:lstStyle/>
          <a:p>
            <a:r>
              <a:rPr lang="en-US" dirty="0"/>
              <a:t>Differences</a:t>
            </a:r>
          </a:p>
        </p:txBody>
      </p:sp>
      <p:sp>
        <p:nvSpPr>
          <p:cNvPr id="16" name="TextBox 15">
            <a:extLst>
              <a:ext uri="{FF2B5EF4-FFF2-40B4-BE49-F238E27FC236}">
                <a16:creationId xmlns:a16="http://schemas.microsoft.com/office/drawing/2014/main" id="{5B1B39AE-8816-6B49-A084-7A58FD58D09D}"/>
              </a:ext>
            </a:extLst>
          </p:cNvPr>
          <p:cNvSpPr txBox="1"/>
          <p:nvPr/>
        </p:nvSpPr>
        <p:spPr>
          <a:xfrm>
            <a:off x="2963119" y="4764646"/>
            <a:ext cx="9132426" cy="954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2800" dirty="0"/>
              <a:t>Consider the similarities and differences between the ‘political nations’</a:t>
            </a:r>
          </a:p>
        </p:txBody>
      </p:sp>
      <p:sp>
        <p:nvSpPr>
          <p:cNvPr id="17" name="TextBox 16">
            <a:extLst>
              <a:ext uri="{FF2B5EF4-FFF2-40B4-BE49-F238E27FC236}">
                <a16:creationId xmlns:a16="http://schemas.microsoft.com/office/drawing/2014/main" id="{6869D4E8-59E7-4740-A3D1-FC2D7C3700CC}"/>
              </a:ext>
            </a:extLst>
          </p:cNvPr>
          <p:cNvSpPr txBox="1"/>
          <p:nvPr/>
        </p:nvSpPr>
        <p:spPr>
          <a:xfrm>
            <a:off x="1736203" y="5743794"/>
            <a:ext cx="10359342" cy="95410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US" sz="2800" dirty="0"/>
              <a:t>Challenge: What did the term ‘personal rule’ mean? Why would an Early-modern monarch be able to undertake one?</a:t>
            </a:r>
          </a:p>
        </p:txBody>
      </p:sp>
      <p:pic>
        <p:nvPicPr>
          <p:cNvPr id="12" name="Picture 11">
            <a:extLst>
              <a:ext uri="{FF2B5EF4-FFF2-40B4-BE49-F238E27FC236}">
                <a16:creationId xmlns:a16="http://schemas.microsoft.com/office/drawing/2014/main" id="{55745548-F84A-8243-8119-1CEA43BF7B71}"/>
              </a:ext>
            </a:extLst>
          </p:cNvPr>
          <p:cNvPicPr>
            <a:picLocks noChangeAspect="1"/>
          </p:cNvPicPr>
          <p:nvPr/>
        </p:nvPicPr>
        <p:blipFill>
          <a:blip r:embed="rId3"/>
          <a:stretch>
            <a:fillRect/>
          </a:stretch>
        </p:blipFill>
        <p:spPr>
          <a:xfrm>
            <a:off x="8454829" y="2041213"/>
            <a:ext cx="3558817" cy="2593374"/>
          </a:xfrm>
          <a:prstGeom prst="rect">
            <a:avLst/>
          </a:prstGeom>
        </p:spPr>
      </p:pic>
    </p:spTree>
    <p:extLst>
      <p:ext uri="{BB962C8B-B14F-4D97-AF65-F5344CB8AC3E}">
        <p14:creationId xmlns:p14="http://schemas.microsoft.com/office/powerpoint/2010/main" val="2844156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FBDE6-6E32-3241-B6DD-AE7B8C648167}"/>
              </a:ext>
            </a:extLst>
          </p:cNvPr>
          <p:cNvSpPr>
            <a:spLocks noGrp="1"/>
          </p:cNvSpPr>
          <p:nvPr>
            <p:ph type="title"/>
          </p:nvPr>
        </p:nvSpPr>
        <p:spPr>
          <a:xfrm>
            <a:off x="1451579" y="439838"/>
            <a:ext cx="9603275" cy="1413916"/>
          </a:xfrm>
        </p:spPr>
        <p:txBody>
          <a:bodyPr>
            <a:normAutofit/>
          </a:bodyPr>
          <a:lstStyle/>
          <a:p>
            <a:pPr algn="ctr"/>
            <a:r>
              <a:rPr lang="en-US" sz="3600" cap="none" dirty="0"/>
              <a:t>How did the monarchy and parliament co-exist?</a:t>
            </a:r>
          </a:p>
        </p:txBody>
      </p:sp>
      <p:sp>
        <p:nvSpPr>
          <p:cNvPr id="13" name="TextBox 12">
            <a:extLst>
              <a:ext uri="{FF2B5EF4-FFF2-40B4-BE49-F238E27FC236}">
                <a16:creationId xmlns:a16="http://schemas.microsoft.com/office/drawing/2014/main" id="{77E378EC-A1BA-6D45-9A28-0E21AE62654B}"/>
              </a:ext>
            </a:extLst>
          </p:cNvPr>
          <p:cNvSpPr txBox="1"/>
          <p:nvPr/>
        </p:nvSpPr>
        <p:spPr>
          <a:xfrm>
            <a:off x="6597570" y="2048719"/>
            <a:ext cx="5023412" cy="267765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US" sz="2400" dirty="0"/>
              <a:t>Use the worksheet and the notes from the textbook (following pages) to determine the powers and rights of both the monarchy and parliament.</a:t>
            </a:r>
          </a:p>
          <a:p>
            <a:endParaRPr lang="en-US" sz="2400" dirty="0"/>
          </a:p>
          <a:p>
            <a:r>
              <a:rPr lang="en-US" sz="2400" dirty="0"/>
              <a:t>Then, consider what the biggest </a:t>
            </a:r>
            <a:r>
              <a:rPr lang="en-US" sz="2400" dirty="0">
                <a:solidFill>
                  <a:srgbClr val="FFFF00"/>
                </a:solidFill>
              </a:rPr>
              <a:t>areas of contention </a:t>
            </a:r>
            <a:r>
              <a:rPr lang="en-US" sz="2400" dirty="0"/>
              <a:t>would be in the future.</a:t>
            </a:r>
          </a:p>
        </p:txBody>
      </p:sp>
      <p:pic>
        <p:nvPicPr>
          <p:cNvPr id="4" name="Picture 3">
            <a:extLst>
              <a:ext uri="{FF2B5EF4-FFF2-40B4-BE49-F238E27FC236}">
                <a16:creationId xmlns:a16="http://schemas.microsoft.com/office/drawing/2014/main" id="{624EB5C7-D51A-2843-A6F3-218CE5FF5FF2}"/>
              </a:ext>
            </a:extLst>
          </p:cNvPr>
          <p:cNvPicPr>
            <a:picLocks noChangeAspect="1"/>
          </p:cNvPicPr>
          <p:nvPr/>
        </p:nvPicPr>
        <p:blipFill>
          <a:blip r:embed="rId2"/>
          <a:stretch>
            <a:fillRect/>
          </a:stretch>
        </p:blipFill>
        <p:spPr>
          <a:xfrm>
            <a:off x="565150" y="2048719"/>
            <a:ext cx="5346700" cy="3771900"/>
          </a:xfrm>
          <a:prstGeom prst="rect">
            <a:avLst/>
          </a:prstGeom>
        </p:spPr>
      </p:pic>
    </p:spTree>
    <p:extLst>
      <p:ext uri="{BB962C8B-B14F-4D97-AF65-F5344CB8AC3E}">
        <p14:creationId xmlns:p14="http://schemas.microsoft.com/office/powerpoint/2010/main" val="388991190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2147</TotalTime>
  <Words>990</Words>
  <Application>Microsoft Macintosh PowerPoint</Application>
  <PresentationFormat>Widescreen</PresentationFormat>
  <Paragraphs>81</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Comic Sans MS</vt:lpstr>
      <vt:lpstr>Gill Sans MT</vt:lpstr>
      <vt:lpstr>Tahoma</vt:lpstr>
      <vt:lpstr>Gallery</vt:lpstr>
      <vt:lpstr>How was the ‘political nation’ structured in 1603?</vt:lpstr>
      <vt:lpstr>Lesson Objectives</vt:lpstr>
      <vt:lpstr>Keywords</vt:lpstr>
      <vt:lpstr>PowerPoint Presentation</vt:lpstr>
      <vt:lpstr>What was the theory of the ‘Divine Right of Kings’?</vt:lpstr>
      <vt:lpstr>PowerPoint Presentation</vt:lpstr>
      <vt:lpstr>PowerPoint Presentation</vt:lpstr>
      <vt:lpstr>What are the differences between modern and early modern ‘political nations’?</vt:lpstr>
      <vt:lpstr>How did the monarchy and parliament co-exist?</vt:lpstr>
      <vt:lpstr>PowerPoint Presentation</vt:lpstr>
      <vt:lpstr>Plenary: How much of the monarch’s power could realistically be used?</vt:lpstr>
      <vt:lpstr>Homework</vt:lpstr>
      <vt:lpstr>Notices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was the political nation structured in 1603?</dc:title>
  <dc:creator>Thomas Finch</dc:creator>
  <cp:lastModifiedBy>Noah Millstone</cp:lastModifiedBy>
  <cp:revision>32</cp:revision>
  <dcterms:created xsi:type="dcterms:W3CDTF">2018-04-04T10:19:18Z</dcterms:created>
  <dcterms:modified xsi:type="dcterms:W3CDTF">2018-10-15T11:06:41Z</dcterms:modified>
</cp:coreProperties>
</file>